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notesMasterIdLst>
    <p:notesMasterId r:id="rId12"/>
  </p:notesMasterIdLst>
  <p:handoutMasterIdLst>
    <p:handoutMasterId r:id="rId13"/>
  </p:handoutMasterIdLst>
  <p:sldIdLst>
    <p:sldId id="295" r:id="rId2"/>
    <p:sldId id="290" r:id="rId3"/>
    <p:sldId id="292" r:id="rId4"/>
    <p:sldId id="294" r:id="rId5"/>
    <p:sldId id="296" r:id="rId6"/>
    <p:sldId id="291" r:id="rId7"/>
    <p:sldId id="298" r:id="rId8"/>
    <p:sldId id="297" r:id="rId9"/>
    <p:sldId id="300" r:id="rId10"/>
    <p:sldId id="299" r:id="rId11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F8F8F8"/>
    <a:srgbClr val="292C48"/>
    <a:srgbClr val="2C2D39"/>
    <a:srgbClr val="242630"/>
    <a:srgbClr val="2A1F43"/>
    <a:srgbClr val="0C1B43"/>
    <a:srgbClr val="000000"/>
    <a:srgbClr val="1D2225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7" autoAdjust="0"/>
    <p:restoredTop sz="90582" autoAdjust="0"/>
  </p:normalViewPr>
  <p:slideViewPr>
    <p:cSldViewPr snapToGrid="0" snapToObjects="1">
      <p:cViewPr varScale="1">
        <p:scale>
          <a:sx n="94" d="100"/>
          <a:sy n="94" d="100"/>
        </p:scale>
        <p:origin x="542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8485239-683C-4FE1-BE0E-3F1DA0FD34D6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2021/5/15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tiff>
</file>

<file path=ppt/media/image2.tiff>
</file>

<file path=ppt/media/image3.png>
</file>

<file path=ppt/media/image4.tiff>
</file>

<file path=ppt/media/image5.jpeg>
</file>

<file path=ppt/media/image6.jpe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D5A201-0B0D-4CCB-9C28-D2F53C468246}" type="datetime1">
              <a:rPr lang="zh-CN" altLang="en-US" smtClean="0"/>
              <a:pPr/>
              <a:t>2021/5/15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797367-9728-4DEF-9286-096514DA058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73086D0-30B4-4B2E-BB0E-B872D37022FE}" type="datetime1">
              <a:rPr lang="zh-CN" altLang="en-US" smtClean="0"/>
              <a:t>2021/5/15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124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C438B-4501-49BF-9DDA-1D9915FBCF1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2575154-DCFD-4CC3-B1DE-B4709CD453D6}" type="datetime1">
              <a:rPr lang="zh-CN" altLang="en-US" smtClean="0"/>
              <a:t>2021/5/15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9887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299E00-30EE-46DF-9627-F9A31B470E7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3F7DB64-A14B-43DC-9F7C-ACEEE663AFB4}" type="datetime1">
              <a:rPr lang="zh-CN" altLang="en-US" smtClean="0"/>
              <a:t>2021/5/15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009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11F88A-A534-4174-9FBC-575D03BE623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DA10F5A-E85F-49AB-A416-2A14DBFCA186}" type="datetime1">
              <a:rPr lang="zh-CN" altLang="en-US" smtClean="0"/>
              <a:t>2021/5/15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032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7B4C966-4E3F-438B-81D6-37AEA90695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7321764-647E-4CC4-9385-D06ED31C78CC}" type="datetime1">
              <a:rPr lang="zh-CN" altLang="en-US" smtClean="0"/>
              <a:t>2021/5/15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6567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2021/5/15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8675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299E00-30EE-46DF-9627-F9A31B470E7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3F7DB64-A14B-43DC-9F7C-ACEEE663AFB4}" type="datetime1">
              <a:rPr lang="zh-CN" altLang="en-US" smtClean="0"/>
              <a:t>2021/5/15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946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62CB9073-1A97-EF48-93BC-E626B884D7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9249" y="-4352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rtlCol="0">
            <a:no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63A7554C-2E3E-454F-9E07-C38195D4CF3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200" y="4561873"/>
            <a:ext cx="10515600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1" i="0" cap="all" spc="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noProof="0">
                <a:latin typeface="Meiryo UI" panose="020B0604030504040204" pitchFamily="50" charset="-128"/>
                <a:ea typeface="Meiryo UI" panose="020B0604030504040204" pitchFamily="50" charset="-128"/>
              </a:rPr>
              <a:t>副标题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73294"/>
            <a:ext cx="7709488" cy="1927810"/>
          </a:xfrm>
        </p:spPr>
        <p:txBody>
          <a:bodyPr lIns="91440" rIns="91440" rtlCol="0">
            <a:noAutofit/>
          </a:bodyPr>
          <a:lstStyle>
            <a:lvl1pPr algn="l">
              <a:defRPr sz="138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noProof="0" dirty="0"/>
              <a:t>标题</a:t>
            </a:r>
          </a:p>
        </p:txBody>
      </p:sp>
      <p:sp>
        <p:nvSpPr>
          <p:cNvPr id="22" name="直角三角形 21">
            <a:extLst>
              <a:ext uri="{FF2B5EF4-FFF2-40B4-BE49-F238E27FC236}">
                <a16:creationId xmlns:a16="http://schemas.microsoft.com/office/drawing/2014/main" id="{EF81B901-913B-5741-A4AC-B5819DACFCDF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直角三角形 22">
            <a:extLst>
              <a:ext uri="{FF2B5EF4-FFF2-40B4-BE49-F238E27FC236}">
                <a16:creationId xmlns:a16="http://schemas.microsoft.com/office/drawing/2014/main" id="{8FDD99BC-FCD1-D541-9FE6-03E39F2856C6}"/>
              </a:ext>
            </a:extLst>
          </p:cNvPr>
          <p:cNvSpPr/>
          <p:nvPr userDrawn="1"/>
        </p:nvSpPr>
        <p:spPr>
          <a:xfrm rot="10800000">
            <a:off x="11361737" y="-1016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椭圆形 22">
            <a:extLst>
              <a:ext uri="{FF2B5EF4-FFF2-40B4-BE49-F238E27FC236}">
                <a16:creationId xmlns:a16="http://schemas.microsoft.com/office/drawing/2014/main" id="{CA93CC85-EFC8-994A-9ADB-8DEE2579AAF9}"/>
              </a:ext>
            </a:extLst>
          </p:cNvPr>
          <p:cNvSpPr/>
          <p:nvPr userDrawn="1"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7436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C551932-EED2-CB48-969B-F9308DFE2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51" name="标题 1">
            <a:extLst>
              <a:ext uri="{FF2B5EF4-FFF2-40B4-BE49-F238E27FC236}">
                <a16:creationId xmlns:a16="http://schemas.microsoft.com/office/drawing/2014/main" id="{ADEF5424-A6E0-A345-9A75-92E71E45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52" name="组 51">
            <a:extLst>
              <a:ext uri="{FF2B5EF4-FFF2-40B4-BE49-F238E27FC236}">
                <a16:creationId xmlns:a16="http://schemas.microsoft.com/office/drawing/2014/main" id="{2D2069D9-A96F-DD4A-B6CB-C29449020E71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53" name="直角三角形 52">
              <a:extLst>
                <a:ext uri="{FF2B5EF4-FFF2-40B4-BE49-F238E27FC236}">
                  <a16:creationId xmlns:a16="http://schemas.microsoft.com/office/drawing/2014/main" id="{44CFA19C-5DA0-774B-AFF3-36921EACACDD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D9F82FBA-46B0-A844-AE24-E839A52F2A42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cxnSp>
        <p:nvCxnSpPr>
          <p:cNvPr id="56" name="直接连接符​​(S) 55">
            <a:extLst>
              <a:ext uri="{FF2B5EF4-FFF2-40B4-BE49-F238E27FC236}">
                <a16:creationId xmlns:a16="http://schemas.microsoft.com/office/drawing/2014/main" id="{639370BE-395F-E946-A985-43E0B2F007A7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​​(S) 56">
            <a:extLst>
              <a:ext uri="{FF2B5EF4-FFF2-40B4-BE49-F238E27FC236}">
                <a16:creationId xmlns:a16="http://schemas.microsoft.com/office/drawing/2014/main" id="{47EC358B-2232-784F-B64F-E210A64AF153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形 22">
            <a:extLst>
              <a:ext uri="{FF2B5EF4-FFF2-40B4-BE49-F238E27FC236}">
                <a16:creationId xmlns:a16="http://schemas.microsoft.com/office/drawing/2014/main" id="{5C8304CD-638B-A244-8BB2-5827EFC0BE18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FFD9DF-9E1C-4765-BCE6-B273DEE1F56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105314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6242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955188DA-8D2D-EE45-B63B-68389D618B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700" y="-4352"/>
            <a:ext cx="6618160" cy="6862352"/>
          </a:xfrm>
          <a:prstGeom prst="rect">
            <a:avLst/>
          </a:prstGeom>
        </p:spPr>
      </p:pic>
      <p:sp>
        <p:nvSpPr>
          <p:cNvPr id="6" name="直角三角形 5">
            <a:extLst>
              <a:ext uri="{FF2B5EF4-FFF2-40B4-BE49-F238E27FC236}">
                <a16:creationId xmlns:a16="http://schemas.microsoft.com/office/drawing/2014/main" id="{49DD1090-E08C-414F-B909-F960029978CC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48585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20" name="椭圆形 22">
            <a:extLst>
              <a:ext uri="{FF2B5EF4-FFF2-40B4-BE49-F238E27FC236}">
                <a16:creationId xmlns:a16="http://schemas.microsoft.com/office/drawing/2014/main" id="{E86DEBE5-E80B-624F-85DC-B53B9841EF52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" name="直角三角形 23">
            <a:extLst>
              <a:ext uri="{FF2B5EF4-FFF2-40B4-BE49-F238E27FC236}">
                <a16:creationId xmlns:a16="http://schemas.microsoft.com/office/drawing/2014/main" id="{2498330F-989F-C743-B682-3B45105A64F9}"/>
              </a:ext>
            </a:extLst>
          </p:cNvPr>
          <p:cNvSpPr/>
          <p:nvPr userDrawn="1"/>
        </p:nvSpPr>
        <p:spPr>
          <a:xfrm rot="10800000">
            <a:off x="5800596" y="-435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图片占位符 10">
            <a:extLst>
              <a:ext uri="{FF2B5EF4-FFF2-40B4-BE49-F238E27FC236}">
                <a16:creationId xmlns:a16="http://schemas.microsoft.com/office/drawing/2014/main" id="{4BFA0C42-6D2A-FE45-B00F-C3FE723B69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38925" y="-4352"/>
            <a:ext cx="5553075" cy="6862352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DD7A153A-DE47-5845-9FBA-5E84842262CB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​​(S) 26">
            <a:extLst>
              <a:ext uri="{FF2B5EF4-FFF2-40B4-BE49-F238E27FC236}">
                <a16:creationId xmlns:a16="http://schemas.microsoft.com/office/drawing/2014/main" id="{C470FEE8-FCFE-D34B-AC0A-D33499171CF5}"/>
              </a:ext>
            </a:extLst>
          </p:cNvPr>
          <p:cNvCxnSpPr>
            <a:cxnSpLocks/>
          </p:cNvCxnSpPr>
          <p:nvPr userDrawn="1"/>
        </p:nvCxnSpPr>
        <p:spPr>
          <a:xfrm>
            <a:off x="5235260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8E3020-67F3-4319-8D6D-AF959AE4492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8694834-4BF3-4FD9-A1A6-0F4CE7DCB47F}" type="datetime1">
              <a:rPr lang="zh-CN" altLang="en-US" smtClean="0"/>
              <a:t>2021/5/15</a:t>
            </a:fld>
            <a:endParaRPr lang="en-US" dirty="0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C8332DD3-414D-426E-BB83-A7CE934174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5DBA4D0A-04F7-406D-970F-851D89A87A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D68424A6-569A-4335-9863-0351A5FABE8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0263" y="1266825"/>
            <a:ext cx="48585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80951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D796E039-748A-D54A-ACAE-7A9C63FCA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43" name="组 42">
            <a:extLst>
              <a:ext uri="{FF2B5EF4-FFF2-40B4-BE49-F238E27FC236}">
                <a16:creationId xmlns:a16="http://schemas.microsoft.com/office/drawing/2014/main" id="{84FD6E85-A2E7-B84D-9400-6F8D1C6FF159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10" name="直角三角形 9">
              <a:extLst>
                <a:ext uri="{FF2B5EF4-FFF2-40B4-BE49-F238E27FC236}">
                  <a16:creationId xmlns:a16="http://schemas.microsoft.com/office/drawing/2014/main" id="{6912A38B-FDC5-1E4F-B0ED-145140947339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" name="直角三角形 27">
              <a:extLst>
                <a:ext uri="{FF2B5EF4-FFF2-40B4-BE49-F238E27FC236}">
                  <a16:creationId xmlns:a16="http://schemas.microsoft.com/office/drawing/2014/main" id="{B5B0DCFE-7295-8740-9EC5-E9A681F21F94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0" name="文本占位符 2">
            <a:extLst>
              <a:ext uri="{FF2B5EF4-FFF2-40B4-BE49-F238E27FC236}">
                <a16:creationId xmlns:a16="http://schemas.microsoft.com/office/drawing/2014/main" id="{52918AA3-DC2E-CC41-95A6-C5757DE61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2" name="文本占位符 2">
            <a:extLst>
              <a:ext uri="{FF2B5EF4-FFF2-40B4-BE49-F238E27FC236}">
                <a16:creationId xmlns:a16="http://schemas.microsoft.com/office/drawing/2014/main" id="{BBF9C69D-A733-884F-BC4B-A4E97A9315C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椭圆形 22">
            <a:extLst>
              <a:ext uri="{FF2B5EF4-FFF2-40B4-BE49-F238E27FC236}">
                <a16:creationId xmlns:a16="http://schemas.microsoft.com/office/drawing/2014/main" id="{2077B7CC-D16D-C84E-AF69-2D082EDC5C8E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9A65B340-D917-634F-AE17-87F536B21002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​​(S) 31">
            <a:extLst>
              <a:ext uri="{FF2B5EF4-FFF2-40B4-BE49-F238E27FC236}">
                <a16:creationId xmlns:a16="http://schemas.microsoft.com/office/drawing/2014/main" id="{F0EA4411-3DF4-5E42-A781-3F59BBBD00F9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3EFD6CC-AFA8-4227-B3F1-27845AE5BE2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840EA0E-60A4-4F09-AB2C-5928C6CC368F}" type="datetime1">
              <a:rPr lang="zh-CN" altLang="en-US" smtClean="0"/>
              <a:t>2021/5/15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5000E12-D3DD-4E44-BAEC-A48DBC4D50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2587F0E-3488-4890-9BD2-AF49A73298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C26D3AA-2705-4636-BFEE-C89371FC51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0263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  <p:sp>
        <p:nvSpPr>
          <p:cNvPr id="23" name="内容占位符 5">
            <a:extLst>
              <a:ext uri="{FF2B5EF4-FFF2-40B4-BE49-F238E27FC236}">
                <a16:creationId xmlns:a16="http://schemas.microsoft.com/office/drawing/2014/main" id="{F758E678-4B0C-4E7A-94BE-1006B5814E9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932748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</p:spTree>
    <p:extLst>
      <p:ext uri="{BB962C8B-B14F-4D97-AF65-F5344CB8AC3E}">
        <p14:creationId xmlns:p14="http://schemas.microsoft.com/office/powerpoint/2010/main" val="315163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72A19413-A8E7-ED4F-88DE-08A12997A0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4763"/>
            <a:ext cx="12179300" cy="6862763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215" y="2432458"/>
            <a:ext cx="6044503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A933BB6-76EF-4E91-AEF1-BE67D60ED86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311775" y="3530600"/>
            <a:ext cx="6044943" cy="2825750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22012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DFF25C-9262-44CA-B6E7-8886FDFBBD68}" type="datetime1">
              <a:rPr lang="zh-CN" altLang="en-US" smtClean="0"/>
              <a:t>2021/5/15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A03656-1F6D-D044-B015-1B4DAD3A56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2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9D48F80-1562-4C4E-887A-B3EB2024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045F5A-B343-9140-888A-F4A0F3DAE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865FBC-5324-6640-AB2B-F303AA276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EF7A11B-372A-4ECF-86F3-8C7E80DAFE4B}" type="datetime1">
              <a:rPr lang="zh-CN" altLang="en-US" smtClean="0"/>
              <a:t>2021/5/15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7050E5-FDBF-7C4A-8BB3-B44C2CEBA8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C1BFAD-CCAB-D24E-B7A6-4B9D514D0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16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11" r:id="rId3"/>
    <p:sldLayoutId id="2147483710" r:id="rId4"/>
    <p:sldLayoutId id="2147483714" r:id="rId5"/>
    <p:sldLayoutId id="2147483715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bg1"/>
          </a:solidFill>
          <a:latin typeface="SimSun" panose="02010600030101010101" pitchFamily="2" charset="-122"/>
          <a:ea typeface="SimSun" panose="02010600030101010101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>
            <a:extLst>
              <a:ext uri="{FF2B5EF4-FFF2-40B4-BE49-F238E27FC236}">
                <a16:creationId xmlns:a16="http://schemas.microsoft.com/office/drawing/2014/main" id="{8FB64E80-675E-6A4A-AF41-D8DE47B3C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alphaModFix amt="6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249" y="-4352"/>
            <a:ext cx="12201250" cy="6862352"/>
          </a:xfrm>
        </p:spPr>
      </p:pic>
      <p:pic>
        <p:nvPicPr>
          <p:cNvPr id="13" name="图片占位符 8">
            <a:extLst>
              <a:ext uri="{FF2B5EF4-FFF2-40B4-BE49-F238E27FC236}">
                <a16:creationId xmlns:a16="http://schemas.microsoft.com/office/drawing/2014/main" id="{4D6F1B91-622D-D14D-A2EE-5B2A56BAC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90" y="8153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noFill/>
        </p:spPr>
      </p:pic>
      <p:sp>
        <p:nvSpPr>
          <p:cNvPr id="23" name="文本占位符 22">
            <a:extLst>
              <a:ext uri="{FF2B5EF4-FFF2-40B4-BE49-F238E27FC236}">
                <a16:creationId xmlns:a16="http://schemas.microsoft.com/office/drawing/2014/main" id="{2B499F37-632F-694F-948A-C7A79D753D0C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PROJECT</a:t>
            </a:r>
            <a:endParaRPr 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标题 21">
            <a:extLst>
              <a:ext uri="{FF2B5EF4-FFF2-40B4-BE49-F238E27FC236}">
                <a16:creationId xmlns:a16="http://schemas.microsoft.com/office/drawing/2014/main" id="{DE2D9A8A-5247-6D44-AA02-758207AE1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CS562-A</a:t>
            </a:r>
            <a:r>
              <a:rPr lang="zh-CN" altLang="en-US" dirty="0"/>
              <a:t> </a:t>
            </a:r>
            <a:endParaRPr lang="zh-cn" dirty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B9B1A04B-6BC3-D643-85AB-06635BAA9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​​ 24">
            <a:extLst>
              <a:ext uri="{FF2B5EF4-FFF2-40B4-BE49-F238E27FC236}">
                <a16:creationId xmlns:a16="http://schemas.microsoft.com/office/drawing/2014/main" id="{13A6FEDB-5D57-B342-8D7B-927F58798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形 22">
            <a:extLst>
              <a:ext uri="{FF2B5EF4-FFF2-40B4-BE49-F238E27FC236}">
                <a16:creationId xmlns:a16="http://schemas.microsoft.com/office/drawing/2014/main" id="{07285DAF-4CC1-E142-B7FA-4D3950873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文本占位符 22">
            <a:extLst>
              <a:ext uri="{FF2B5EF4-FFF2-40B4-BE49-F238E27FC236}">
                <a16:creationId xmlns:a16="http://schemas.microsoft.com/office/drawing/2014/main" id="{776D3C1D-3FFD-443B-A2DF-3B272C64C6BA}"/>
              </a:ext>
            </a:extLst>
          </p:cNvPr>
          <p:cNvSpPr txBox="1">
            <a:spLocks/>
          </p:cNvSpPr>
          <p:nvPr/>
        </p:nvSpPr>
        <p:spPr>
          <a:xfrm>
            <a:off x="7991293" y="5175090"/>
            <a:ext cx="4029864" cy="1283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1" i="0" kern="1200" cap="all" spc="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b="1" kern="1200" spc="15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b="1" kern="1200" spc="15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b="1" kern="1200" spc="15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b="1" kern="1200" spc="15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ZHIPENG YIN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Zichong Wang</a:t>
            </a:r>
            <a:endParaRPr 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8701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F4CB57-C221-4F09-BA3A-D84DE3324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9498B82-DFD3-4036-A1D1-1C6C75927B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06E616F-49F5-423F-B07E-8F6574C96722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BBF47C6-5EB7-473C-B862-28F5DA647C6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D840EA0E-60A4-4F09-AB2C-5928C6CC368F}" type="datetime1">
              <a:rPr lang="zh-CN" altLang="en-US" smtClean="0"/>
              <a:t>2021/5/15</a:t>
            </a:fld>
            <a:endParaRPr 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059B422-7EED-40EA-A8C4-7BA9948BBA30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7A51349F-DEC5-44D8-85D1-FF65A4711E27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76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10532281" cy="4982855"/>
          </a:xfrm>
        </p:spPr>
        <p:txBody>
          <a:bodyPr rtlCol="0">
            <a:noAutofit/>
          </a:bodyPr>
          <a:lstStyle/>
          <a:p>
            <a:pPr rtl="0"/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Ad-hoc OLAP queries expressed in standard SQL. OLAP queries can be also considered as data mining. </a:t>
            </a:r>
          </a:p>
          <a:p>
            <a:pPr rtl="0"/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 hoc OLAP Queries is little has been done on query optimization of complex ad hoc decision support queries. To express such queries in SQL, a high degree of redundancy is required: multiple self-joins, correlated subqueries and repeated group-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bys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This leads to complicated queries, difficult to understand and optimized.</a:t>
            </a:r>
          </a:p>
          <a:p>
            <a:pPr rtl="0"/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problem is that a traditional SQL optimizer will not consider the “big picture”, but will try to optimize a series of joins and aggregations, which is not always the best approach.</a:t>
            </a:r>
            <a:r>
              <a:rPr 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/>
            <a:r>
              <a:rPr lang="en-US" altLang="ja-JP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Standard SQL  require several views joined together or correlated subqueries. These complex representations lack succinctness, a necessary aspect for efficient optimization.</a:t>
            </a:r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Standard SQL Query</a:t>
            </a:r>
            <a:endParaRPr 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7936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4862614" cy="4495765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this project, we build a query processing engine to improve Ad-Hoc OLAP queries efficiency. The project accepts read queries in the specified format. After that the project will generates a Query file. Based on the compiling and running the Query file, the project can output the result for the input query.</a:t>
            </a:r>
          </a:p>
          <a:p>
            <a:pPr rtl="0"/>
            <a:endParaRPr lang="zh-c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Purpose</a:t>
            </a:r>
            <a:endParaRPr 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9" name="图片占位符 28">
            <a:extLst>
              <a:ext uri="{FF2B5EF4-FFF2-40B4-BE49-F238E27FC236}">
                <a16:creationId xmlns:a16="http://schemas.microsoft.com/office/drawing/2014/main" id="{4030AF8A-8228-F343-BEC1-75F9E0089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8354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25" descr="包含电缆、连接器、红色的图片">
            <a:extLst>
              <a:ext uri="{FF2B5EF4-FFF2-40B4-BE49-F238E27FC236}">
                <a16:creationId xmlns:a16="http://schemas.microsoft.com/office/drawing/2014/main" id="{62BA7BC3-92EE-1A48-9C9C-3DB49A92B73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solidFill>
            <a:schemeClr val="bg1"/>
          </a:solidFill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2DE8458-290E-F74E-88EF-CC9B0D626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"/>
          <a:stretch/>
        </p:blipFill>
        <p:spPr>
          <a:xfrm>
            <a:off x="3870002" y="1584183"/>
            <a:ext cx="8321998" cy="5295817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0" name="直角三角形 9">
            <a:extLst>
              <a:ext uri="{FF2B5EF4-FFF2-40B4-BE49-F238E27FC236}">
                <a16:creationId xmlns:a16="http://schemas.microsoft.com/office/drawing/2014/main" id="{B1537400-0358-1343-B656-C2349896C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04360" y="6070600"/>
            <a:ext cx="848217" cy="7874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2" name="椭圆形 22">
            <a:extLst>
              <a:ext uri="{FF2B5EF4-FFF2-40B4-BE49-F238E27FC236}">
                <a16:creationId xmlns:a16="http://schemas.microsoft.com/office/drawing/2014/main" id="{B41DA7E1-048D-BF4A-8246-F0AB8C7885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5299925" y="144555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3" name="直角三角形 12">
            <a:extLst>
              <a:ext uri="{FF2B5EF4-FFF2-40B4-BE49-F238E27FC236}">
                <a16:creationId xmlns:a16="http://schemas.microsoft.com/office/drawing/2014/main" id="{6C58813B-26BB-8549-A635-0966C79A0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1361737" y="1896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D4CC38B3-E784-6745-B78F-8AB1641B68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465264" y="5380271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​​(S) 14">
            <a:extLst>
              <a:ext uri="{FF2B5EF4-FFF2-40B4-BE49-F238E27FC236}">
                <a16:creationId xmlns:a16="http://schemas.microsoft.com/office/drawing/2014/main" id="{44A75E66-4D82-114E-B2C1-2D90AA8B94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796401" y="1874737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431459" y="2500710"/>
            <a:ext cx="7345409" cy="3748232"/>
          </a:xfrm>
        </p:spPr>
        <p:txBody>
          <a:bodyPr rtlCol="0">
            <a:normAutofit lnSpcReduction="10000"/>
          </a:bodyPr>
          <a:lstStyle/>
          <a:p>
            <a:pPr marL="0" indent="0" rtl="0">
              <a:buNone/>
            </a:pP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novelty of Extended Multi-Feature query was the introduction of the concept of grouping variables. We can define for each group several grouping variables. The scope of these grouping variables is entire relation. </a:t>
            </a:r>
          </a:p>
          <a:p>
            <a:pPr marL="0" indent="0" rtl="0">
              <a:buNone/>
            </a:pP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newly introduced SUCHTHAT clause acts as a where clause for these variables: there exists one condition for each grouping variable. These defining conditions may involve constants, aggregates of the group, or aggregates of previously defined grouping variables.</a:t>
            </a:r>
          </a:p>
          <a:p>
            <a:pPr marL="0" indent="0" rtl="0">
              <a:buNone/>
            </a:pP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group by clause is the same as in standard SQL, with the following addition: after specifying the grouping attributes, it may contain grouping variables.</a:t>
            </a:r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4360" y="1791660"/>
            <a:ext cx="6044503" cy="583800"/>
          </a:xfrm>
        </p:spPr>
        <p:txBody>
          <a:bodyPr rtlCol="0"/>
          <a:lstStyle/>
          <a:p>
            <a:pPr rtl="0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EMF Query</a:t>
            </a:r>
            <a:endParaRPr 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04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CB6C32-A61A-4511-A893-C906C3EB8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Rough Structure</a:t>
            </a:r>
            <a:endParaRPr 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D7C7C70A-63CA-4B4A-8B4F-E2E88E16BBDF}"/>
              </a:ext>
            </a:extLst>
          </p:cNvPr>
          <p:cNvSpPr/>
          <p:nvPr/>
        </p:nvSpPr>
        <p:spPr>
          <a:xfrm>
            <a:off x="579828" y="1997702"/>
            <a:ext cx="1511061" cy="739674"/>
          </a:xfrm>
          <a:prstGeom prst="roundRect">
            <a:avLst/>
          </a:prstGeom>
          <a:solidFill>
            <a:srgbClr val="FF99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AEF963ED-39C6-4E60-BF6F-48BF179C203C}"/>
              </a:ext>
            </a:extLst>
          </p:cNvPr>
          <p:cNvSpPr/>
          <p:nvPr/>
        </p:nvSpPr>
        <p:spPr>
          <a:xfrm>
            <a:off x="4910608" y="1998787"/>
            <a:ext cx="1511061" cy="739674"/>
          </a:xfrm>
          <a:prstGeom prst="roundRect">
            <a:avLst/>
          </a:prstGeom>
          <a:solidFill>
            <a:srgbClr val="FF99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377EEE2D-6924-487D-8807-C70015019C27}"/>
              </a:ext>
            </a:extLst>
          </p:cNvPr>
          <p:cNvSpPr/>
          <p:nvPr/>
        </p:nvSpPr>
        <p:spPr>
          <a:xfrm>
            <a:off x="9241389" y="1997702"/>
            <a:ext cx="1511061" cy="739674"/>
          </a:xfrm>
          <a:prstGeom prst="roundRect">
            <a:avLst/>
          </a:prstGeom>
          <a:solidFill>
            <a:srgbClr val="FF99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5C0046FE-C866-441C-9124-D5E14515C30C}"/>
              </a:ext>
            </a:extLst>
          </p:cNvPr>
          <p:cNvSpPr/>
          <p:nvPr/>
        </p:nvSpPr>
        <p:spPr>
          <a:xfrm>
            <a:off x="9241390" y="4415717"/>
            <a:ext cx="1511061" cy="739674"/>
          </a:xfrm>
          <a:prstGeom prst="roundRect">
            <a:avLst/>
          </a:prstGeom>
          <a:solidFill>
            <a:srgbClr val="FF99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240D4DD1-7F26-4CCD-B8F3-3ACD73E984FC}"/>
              </a:ext>
            </a:extLst>
          </p:cNvPr>
          <p:cNvSpPr/>
          <p:nvPr/>
        </p:nvSpPr>
        <p:spPr>
          <a:xfrm>
            <a:off x="4910608" y="4415717"/>
            <a:ext cx="1511061" cy="739674"/>
          </a:xfrm>
          <a:prstGeom prst="roundRect">
            <a:avLst/>
          </a:prstGeom>
          <a:solidFill>
            <a:srgbClr val="FF99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07A2C128-505E-49AE-AF06-CAA4F4A73C89}"/>
              </a:ext>
            </a:extLst>
          </p:cNvPr>
          <p:cNvSpPr/>
          <p:nvPr/>
        </p:nvSpPr>
        <p:spPr>
          <a:xfrm>
            <a:off x="579826" y="4520553"/>
            <a:ext cx="1511061" cy="739674"/>
          </a:xfrm>
          <a:prstGeom prst="roundRect">
            <a:avLst/>
          </a:prstGeom>
          <a:solidFill>
            <a:srgbClr val="FF99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箭头: 右 11">
            <a:extLst>
              <a:ext uri="{FF2B5EF4-FFF2-40B4-BE49-F238E27FC236}">
                <a16:creationId xmlns:a16="http://schemas.microsoft.com/office/drawing/2014/main" id="{417D63F2-B876-4C44-BDC4-F7A62F0F8B48}"/>
              </a:ext>
            </a:extLst>
          </p:cNvPr>
          <p:cNvSpPr/>
          <p:nvPr/>
        </p:nvSpPr>
        <p:spPr>
          <a:xfrm>
            <a:off x="2216512" y="2189900"/>
            <a:ext cx="2568474" cy="241705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highlight>
                <a:srgbClr val="F8F8F8"/>
              </a:highlight>
            </a:endParaRPr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id="{5E12169B-9271-468C-BB1C-80A25FFE4D3F}"/>
              </a:ext>
            </a:extLst>
          </p:cNvPr>
          <p:cNvSpPr/>
          <p:nvPr/>
        </p:nvSpPr>
        <p:spPr>
          <a:xfrm>
            <a:off x="6547291" y="2180421"/>
            <a:ext cx="2568474" cy="241705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B9FCE50-6DE9-443C-B872-99C4C12B36A7}"/>
              </a:ext>
            </a:extLst>
          </p:cNvPr>
          <p:cNvSpPr txBox="1"/>
          <p:nvPr/>
        </p:nvSpPr>
        <p:spPr>
          <a:xfrm>
            <a:off x="658134" y="2166366"/>
            <a:ext cx="1432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EMF Query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BD1440C-E2FC-4D29-849C-7EDB747E0884}"/>
              </a:ext>
            </a:extLst>
          </p:cNvPr>
          <p:cNvSpPr txBox="1"/>
          <p:nvPr/>
        </p:nvSpPr>
        <p:spPr>
          <a:xfrm>
            <a:off x="618978" y="4660096"/>
            <a:ext cx="1432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Result</a:t>
            </a:r>
            <a:endParaRPr lang="zh-CN" altLang="en-US" dirty="0"/>
          </a:p>
        </p:txBody>
      </p:sp>
      <p:sp>
        <p:nvSpPr>
          <p:cNvPr id="18" name="箭头: 左 17">
            <a:extLst>
              <a:ext uri="{FF2B5EF4-FFF2-40B4-BE49-F238E27FC236}">
                <a16:creationId xmlns:a16="http://schemas.microsoft.com/office/drawing/2014/main" id="{0763A348-C4C7-4F83-87A1-E28378AEB982}"/>
              </a:ext>
            </a:extLst>
          </p:cNvPr>
          <p:cNvSpPr/>
          <p:nvPr/>
        </p:nvSpPr>
        <p:spPr>
          <a:xfrm>
            <a:off x="2130038" y="4723909"/>
            <a:ext cx="2715699" cy="241705"/>
          </a:xfrm>
          <a:prstGeom prst="lef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箭头: 左 18">
            <a:extLst>
              <a:ext uri="{FF2B5EF4-FFF2-40B4-BE49-F238E27FC236}">
                <a16:creationId xmlns:a16="http://schemas.microsoft.com/office/drawing/2014/main" id="{84CFF350-61EC-4B5B-AA24-704BD21A5A78}"/>
              </a:ext>
            </a:extLst>
          </p:cNvPr>
          <p:cNvSpPr/>
          <p:nvPr/>
        </p:nvSpPr>
        <p:spPr>
          <a:xfrm>
            <a:off x="6473680" y="4697928"/>
            <a:ext cx="2715699" cy="241705"/>
          </a:xfrm>
          <a:prstGeom prst="lef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箭头: 下 19">
            <a:extLst>
              <a:ext uri="{FF2B5EF4-FFF2-40B4-BE49-F238E27FC236}">
                <a16:creationId xmlns:a16="http://schemas.microsoft.com/office/drawing/2014/main" id="{CDA384EF-F841-447F-A5A7-831813C1C45E}"/>
              </a:ext>
            </a:extLst>
          </p:cNvPr>
          <p:cNvSpPr/>
          <p:nvPr/>
        </p:nvSpPr>
        <p:spPr>
          <a:xfrm>
            <a:off x="9924443" y="2824739"/>
            <a:ext cx="227144" cy="1485172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8365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Query and Format</a:t>
            </a:r>
            <a:endParaRPr 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内容占位符 15">
            <a:extLst>
              <a:ext uri="{FF2B5EF4-FFF2-40B4-BE49-F238E27FC236}">
                <a16:creationId xmlns:a16="http://schemas.microsoft.com/office/drawing/2014/main" id="{3017211D-9C44-B641-A078-4EA6FEE3BBF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838201" y="2474615"/>
            <a:ext cx="4585854" cy="3093953"/>
          </a:xfrm>
        </p:spPr>
        <p:txBody>
          <a:bodyPr rtlCol="0">
            <a:norm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BY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SUCH THAT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HAVING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/>
            <a:endParaRPr lang="en-US" altLang="ja-JP" dirty="0"/>
          </a:p>
        </p:txBody>
      </p:sp>
      <p:sp>
        <p:nvSpPr>
          <p:cNvPr id="15" name="文本占位符 14">
            <a:extLst>
              <a:ext uri="{FF2B5EF4-FFF2-40B4-BE49-F238E27FC236}">
                <a16:creationId xmlns:a16="http://schemas.microsoft.com/office/drawing/2014/main" id="{919ADAFC-DC1D-4249-B968-F885B35940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Format</a:t>
            </a:r>
            <a:endParaRPr 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内容占位符 26">
            <a:extLst>
              <a:ext uri="{FF2B5EF4-FFF2-40B4-BE49-F238E27FC236}">
                <a16:creationId xmlns:a16="http://schemas.microsoft.com/office/drawing/2014/main" id="{78F30852-7324-B342-92E6-181AD0A5705C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932749" y="2474615"/>
            <a:ext cx="4585854" cy="3093953"/>
          </a:xfrm>
        </p:spPr>
        <p:txBody>
          <a:bodyPr rtlCol="0"/>
          <a:lstStyle/>
          <a:p>
            <a:pPr rtl="0"/>
            <a:endParaRPr lang="zh-cn" dirty="0"/>
          </a:p>
        </p:txBody>
      </p:sp>
      <p:sp>
        <p:nvSpPr>
          <p:cNvPr id="28" name="文本占位符 27">
            <a:extLst>
              <a:ext uri="{FF2B5EF4-FFF2-40B4-BE49-F238E27FC236}">
                <a16:creationId xmlns:a16="http://schemas.microsoft.com/office/drawing/2014/main" id="{81ECBBB6-1140-7745-B57A-8FE68E837E23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QUery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6961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4862614" cy="4495765"/>
          </a:xfrm>
        </p:spPr>
        <p:txBody>
          <a:bodyPr rtlCol="0">
            <a:normAutofit/>
          </a:bodyPr>
          <a:lstStyle/>
          <a:p>
            <a:pPr rtl="0"/>
            <a:endParaRPr lang="zh-cn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9" name="图片占位符 28">
            <a:extLst>
              <a:ext uri="{FF2B5EF4-FFF2-40B4-BE49-F238E27FC236}">
                <a16:creationId xmlns:a16="http://schemas.microsoft.com/office/drawing/2014/main" id="{4030AF8A-8228-F343-BEC1-75F9E0089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25241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8B1068-473D-4AA2-9997-CCE5B0F35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EE08850-34F5-4117-8C3D-D39CEC43C6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3FC3E77-C921-4B33-87DD-4F1C11BE326B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AB318A2-EAE6-426B-A39D-3253E65CAF27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D840EA0E-60A4-4F09-AB2C-5928C6CC368F}" type="datetime1">
              <a:rPr lang="zh-CN" altLang="en-US" smtClean="0"/>
              <a:t>2021/5/15</a:t>
            </a:fld>
            <a:endParaRPr 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87890ED-3FF8-4192-8368-F8AB90AA1FB1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65A79FCF-8427-483B-B204-93CA2C213B18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569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F425E0-358C-4A99-89C8-72C6C8ADF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and Limitations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68AACA-621F-48EF-A6BD-2CD5F509A3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71842BD-B9E2-4DC8-89F1-41FB73AC2BA6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endParaRPr lang="zh-CN" alt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6259729-0168-4F0C-B68D-5810058894D9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D840EA0E-60A4-4F09-AB2C-5928C6CC368F}" type="datetime1">
              <a:rPr lang="zh-CN" altLang="en-US" smtClean="0"/>
              <a:t>2021/5/15</a:t>
            </a:fld>
            <a:endParaRPr 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34CD5B2-9934-4415-91A0-E6BB96E646E7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2DF1BA07-A227-4762-BC63-F6E7CA1C66B9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2758035"/>
      </p:ext>
    </p:extLst>
  </p:cSld>
  <p:clrMapOvr>
    <a:masterClrMapping/>
  </p:clrMapOvr>
</p:sld>
</file>

<file path=ppt/theme/theme1.xml><?xml version="1.0" encoding="utf-8"?>
<a:theme xmlns:a="http://schemas.openxmlformats.org/drawingml/2006/main" name="Bold Tech">
  <a:themeElements>
    <a:clrScheme name="16x9">
      <a:dk1>
        <a:srgbClr val="000000"/>
      </a:dk1>
      <a:lt1>
        <a:srgbClr val="FFFFFF"/>
      </a:lt1>
      <a:dk2>
        <a:srgbClr val="121312"/>
      </a:dk2>
      <a:lt2>
        <a:srgbClr val="FFFFFF"/>
      </a:lt2>
      <a:accent1>
        <a:srgbClr val="EE4036"/>
      </a:accent1>
      <a:accent2>
        <a:srgbClr val="121312"/>
      </a:accent2>
      <a:accent3>
        <a:srgbClr val="A5A5A5"/>
      </a:accent3>
      <a:accent4>
        <a:srgbClr val="252625"/>
      </a:accent4>
      <a:accent5>
        <a:srgbClr val="F1F5F5"/>
      </a:accent5>
      <a:accent6>
        <a:srgbClr val="FAFFFF"/>
      </a:accent6>
      <a:hlink>
        <a:srgbClr val="EE4036"/>
      </a:hlink>
      <a:folHlink>
        <a:srgbClr val="EE4036"/>
      </a:folHlink>
    </a:clrScheme>
    <a:fontScheme name="Custom 44">
      <a:majorFont>
        <a:latin typeface="MingLiU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6_TF78318446.potx" id="{42E220C1-0F26-482B-B6B1-451312936AFD}" vid="{D9D14853-BFF8-4AEE-A031-A996FFC7A65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{44D11346-B290-42CF-B87D-CEA9264F61DE}tf78318446_win32</Template>
  <TotalTime>74</TotalTime>
  <Words>357</Words>
  <Application>Microsoft Office PowerPoint</Application>
  <PresentationFormat>宽屏</PresentationFormat>
  <Paragraphs>49</Paragraphs>
  <Slides>10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Meiryo UI</vt:lpstr>
      <vt:lpstr>Microsoft YaHei UI</vt:lpstr>
      <vt:lpstr>SimSun</vt:lpstr>
      <vt:lpstr>Arial</vt:lpstr>
      <vt:lpstr>Calibri</vt:lpstr>
      <vt:lpstr>Times New Roman</vt:lpstr>
      <vt:lpstr>Bold Tech</vt:lpstr>
      <vt:lpstr>CS562-A </vt:lpstr>
      <vt:lpstr>Standard SQL Query</vt:lpstr>
      <vt:lpstr>Project Purpose</vt:lpstr>
      <vt:lpstr>EMF Query</vt:lpstr>
      <vt:lpstr>Rough Structure</vt:lpstr>
      <vt:lpstr>Input Query and Format</vt:lpstr>
      <vt:lpstr>Translate</vt:lpstr>
      <vt:lpstr>Result</vt:lpstr>
      <vt:lpstr>Technology and Limitations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CS562-A </dc:title>
  <dc:creator>wang zichong</dc:creator>
  <cp:lastModifiedBy>wang zichong</cp:lastModifiedBy>
  <cp:revision>21</cp:revision>
  <dcterms:created xsi:type="dcterms:W3CDTF">2021-05-14T17:29:09Z</dcterms:created>
  <dcterms:modified xsi:type="dcterms:W3CDTF">2021-05-14T18:43:50Z</dcterms:modified>
</cp:coreProperties>
</file>